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338" r:id="rId6"/>
    <p:sldId id="262" r:id="rId7"/>
    <p:sldId id="277" r:id="rId8"/>
    <p:sldId id="294" r:id="rId9"/>
    <p:sldId id="278" r:id="rId10"/>
    <p:sldId id="261" r:id="rId11"/>
    <p:sldId id="279" r:id="rId12"/>
    <p:sldId id="314" r:id="rId13"/>
    <p:sldId id="316" r:id="rId14"/>
    <p:sldId id="280" r:id="rId15"/>
    <p:sldId id="317" r:id="rId16"/>
    <p:sldId id="282" r:id="rId17"/>
    <p:sldId id="283" r:id="rId18"/>
    <p:sldId id="320" r:id="rId19"/>
    <p:sldId id="319" r:id="rId20"/>
    <p:sldId id="284" r:id="rId21"/>
    <p:sldId id="285" r:id="rId22"/>
    <p:sldId id="263" r:id="rId23"/>
    <p:sldId id="339" r:id="rId24"/>
    <p:sldId id="323" r:id="rId25"/>
    <p:sldId id="286" r:id="rId26"/>
    <p:sldId id="287" r:id="rId27"/>
    <p:sldId id="292" r:id="rId28"/>
    <p:sldId id="288" r:id="rId29"/>
    <p:sldId id="290" r:id="rId30"/>
    <p:sldId id="291" r:id="rId31"/>
    <p:sldId id="322" r:id="rId32"/>
    <p:sldId id="293" r:id="rId33"/>
    <p:sldId id="337" r:id="rId34"/>
    <p:sldId id="276" r:id="rId35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840" y="108"/>
      </p:cViewPr>
      <p:guideLst>
        <p:guide orient="horz" pos="218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810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1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1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1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4859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36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6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53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4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04875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75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9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8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78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7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6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6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77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4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8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78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9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0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79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95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6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98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79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80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5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76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6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80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80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80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80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7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7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77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77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7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oxuefeng.com/wiki/0014316089557264a6b348958f449949df42a6d3a2e542c00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www.runoob.com/python/python-tutorial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pi.map.baidu.com/place/v2/search?query=%E5%85%AC%E5%9B%AD&amp;bounds=22.5,112.5,23.5,113.5&amp;output=json&amp;ak=KdaepgQwpVfDNBCd9ZdTPhQhrT7mnicb" TargetMode="External"/><Relationship Id="rId5" Type="http://schemas.openxmlformats.org/officeDocument/2006/relationships/hyperlink" Target="http://lbsyun.baidu.com/index.php?title=webapi/guide/webservice-placeapi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yue.rimoe@gmail.co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等腰三角形 23"/>
          <p:cNvSpPr/>
          <p:nvPr/>
        </p:nvSpPr>
        <p:spPr>
          <a:xfrm rot="512239">
            <a:off x="1970319" y="2552558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85" name="等腰三角形 24"/>
          <p:cNvSpPr/>
          <p:nvPr/>
        </p:nvSpPr>
        <p:spPr>
          <a:xfrm rot="20371609">
            <a:off x="1636174" y="2891351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86" name="等腰三角形 26"/>
          <p:cNvSpPr/>
          <p:nvPr/>
        </p:nvSpPr>
        <p:spPr>
          <a:xfrm rot="3761573">
            <a:off x="9291673" y="4748807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1"/>
          <p:cNvGrpSpPr/>
          <p:nvPr/>
        </p:nvGrpSpPr>
        <p:grpSpPr>
          <a:xfrm>
            <a:off x="-1594195" y="972189"/>
            <a:ext cx="3687215" cy="2719712"/>
            <a:chOff x="-1604504" y="2147667"/>
            <a:chExt cx="3687215" cy="2719712"/>
          </a:xfrm>
        </p:grpSpPr>
        <p:cxnSp>
          <p:nvCxnSpPr>
            <p:cNvPr id="3145728" name="直接连接符 33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34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87" name="TextBox 5"/>
          <p:cNvSpPr txBox="1"/>
          <p:nvPr/>
        </p:nvSpPr>
        <p:spPr>
          <a:xfrm>
            <a:off x="4555967" y="3012893"/>
            <a:ext cx="3078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spc="300" dirty="0"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数据获取</a:t>
            </a:r>
          </a:p>
        </p:txBody>
      </p:sp>
      <p:sp>
        <p:nvSpPr>
          <p:cNvPr id="1048588" name="等腰三角形 14"/>
          <p:cNvSpPr/>
          <p:nvPr/>
        </p:nvSpPr>
        <p:spPr>
          <a:xfrm rot="512239">
            <a:off x="5834794" y="1627973"/>
            <a:ext cx="396044" cy="3414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89" name="等腰三角形 20"/>
          <p:cNvSpPr/>
          <p:nvPr/>
        </p:nvSpPr>
        <p:spPr>
          <a:xfrm rot="20371609">
            <a:off x="6486079" y="1896058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90" name="等腰三角形 21"/>
          <p:cNvSpPr/>
          <p:nvPr/>
        </p:nvSpPr>
        <p:spPr>
          <a:xfrm rot="20371609">
            <a:off x="5390053" y="1924301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91" name="等腰三角形 22"/>
          <p:cNvSpPr/>
          <p:nvPr/>
        </p:nvSpPr>
        <p:spPr>
          <a:xfrm rot="3761573">
            <a:off x="4756821" y="1532492"/>
            <a:ext cx="741200" cy="50837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92" name="等腰三角形 25"/>
          <p:cNvSpPr/>
          <p:nvPr/>
        </p:nvSpPr>
        <p:spPr>
          <a:xfrm rot="20371609">
            <a:off x="6476788" y="1512513"/>
            <a:ext cx="266490" cy="196271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593" name="圆角矩形 29"/>
          <p:cNvSpPr/>
          <p:nvPr/>
        </p:nvSpPr>
        <p:spPr>
          <a:xfrm>
            <a:off x="4295775" y="4429760"/>
            <a:ext cx="3600450" cy="84645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15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级地信 罗皓文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http://rimoe.xyz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  <a:cs typeface="+mn-ea"/>
                <a:sym typeface="+mn-lt"/>
              </a:rPr>
              <a:t>yue.rimoe@gmail.com</a:t>
            </a:r>
          </a:p>
        </p:txBody>
      </p:sp>
      <p:grpSp>
        <p:nvGrpSpPr>
          <p:cNvPr id="27" name="组合 2"/>
          <p:cNvGrpSpPr/>
          <p:nvPr/>
        </p:nvGrpSpPr>
        <p:grpSpPr>
          <a:xfrm>
            <a:off x="10200848" y="3269150"/>
            <a:ext cx="3230037" cy="3097813"/>
            <a:chOff x="10311837" y="1544376"/>
            <a:chExt cx="3230037" cy="3097813"/>
          </a:xfrm>
        </p:grpSpPr>
        <p:cxnSp>
          <p:nvCxnSpPr>
            <p:cNvPr id="3145730" name="直接连接符 41"/>
            <p:cNvCxnSpPr/>
            <p:nvPr/>
          </p:nvCxnSpPr>
          <p:spPr>
            <a:xfrm flipH="1">
              <a:off x="10311837" y="246243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直接连接符 42"/>
            <p:cNvCxnSpPr/>
            <p:nvPr/>
          </p:nvCxnSpPr>
          <p:spPr>
            <a:xfrm flipH="1">
              <a:off x="10949586" y="1544376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94" name="等腰三角形 43"/>
          <p:cNvSpPr/>
          <p:nvPr/>
        </p:nvSpPr>
        <p:spPr>
          <a:xfrm rot="20371609">
            <a:off x="9959141" y="4556905"/>
            <a:ext cx="198022" cy="170708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F98E76-5F00-4EBC-BECC-3152304B3069}"/>
              </a:ext>
            </a:extLst>
          </p:cNvPr>
          <p:cNvSpPr txBox="1"/>
          <p:nvPr/>
        </p:nvSpPr>
        <p:spPr>
          <a:xfrm>
            <a:off x="2597189" y="5877272"/>
            <a:ext cx="699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This ppt and attachments have been posted to</a:t>
            </a:r>
          </a:p>
          <a:p>
            <a:pPr algn="ctr"/>
            <a:r>
              <a:rPr lang="en-US" altLang="zh-CN" sz="1600" dirty="0"/>
              <a:t>https://github.com/codeRimoe/Spider/tree/master/get_data_speech</a:t>
            </a:r>
            <a:endParaRPr lang="zh-CN" altLang="en-US" sz="16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680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进阶与自定义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238885" y="1901190"/>
            <a:ext cx="5784850" cy="3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八爪鱼基本上覆盖了所有常用的网站，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但有限制或者有时候不太能满足需求</a:t>
            </a:r>
            <a:r>
              <a:rPr lang="zh-CN" altLang="zh-CN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2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调用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API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或直接爬取网页数据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基于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zh-CN" sz="2200" spc="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50" y="2261870"/>
            <a:ext cx="4761865" cy="26473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556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关于</a:t>
            </a:r>
            <a:r>
              <a:rPr lang="en-US" altLang="zh-CN" sz="2400" b="1" dirty="0">
                <a:cs typeface="+mn-ea"/>
                <a:sym typeface="+mn-lt"/>
              </a:rPr>
              <a:t>Python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222469" y="1427881"/>
            <a:ext cx="4393273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人生苦短，我用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简洁、高效、规范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开源、大社区模块多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多平台、可移植、可嵌入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rgbClr val="FF0000"/>
                </a:solidFill>
                <a:cs typeface="+mn-ea"/>
                <a:sym typeface="+mn-lt"/>
              </a:rPr>
              <a:t>易学：小学生必修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1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缺点：恶心的缩进 和 太多的架构 还有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  </a:t>
            </a:r>
            <a:r>
              <a: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Python2</a:t>
            </a: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与</a:t>
            </a:r>
            <a:r>
              <a:rPr lang="en-US" altLang="zh-CN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Python3</a:t>
            </a: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兼容性 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数据科学：爬虫、数据处理、机器学习等</a:t>
            </a:r>
            <a:endParaRPr lang="en-US" altLang="zh-CN" sz="1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直接连接符 12"/>
          <p:cNvCxnSpPr/>
          <p:nvPr/>
        </p:nvCxnSpPr>
        <p:spPr>
          <a:xfrm>
            <a:off x="6099964" y="1707281"/>
            <a:ext cx="0" cy="35634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s1.baidu.com/6ONXsjip0QIZ8tyhnq/it/u=2150780143,1380810452&amp;fm=58&amp;bpow=1372&amp;bpoh=8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8" y="362674"/>
            <a:ext cx="11525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79" y="1216328"/>
            <a:ext cx="3715740" cy="421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22219" y="5410637"/>
            <a:ext cx="24769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&gt;&gt;&gt; import antigravity</a:t>
            </a:r>
          </a:p>
          <a:p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# https://xkcd.com/353/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13449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IDE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222375" y="1428115"/>
            <a:ext cx="5601970" cy="41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IDE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（集成开发环境）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IDLE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记事本、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VScode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notepad++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y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harm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Jupyter notebook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Spyder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rgbClr val="FF0000"/>
                </a:solidFill>
                <a:cs typeface="+mn-ea"/>
                <a:sym typeface="+mn-lt"/>
              </a:rPr>
              <a:t>Anaconda</a:t>
            </a:r>
            <a:endParaRPr lang="en-US" altLang="zh-CN" sz="14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ss1.baidu.com/6ONXsjip0QIZ8tyhnq/it/u=2150780143,1380810452&amp;fm=58&amp;bpow=1372&amp;bpoh=8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8" y="362674"/>
            <a:ext cx="11525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10" y="1157605"/>
            <a:ext cx="4648835" cy="27063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790" y="3157220"/>
            <a:ext cx="3793490" cy="26238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6380" y="5528310"/>
            <a:ext cx="31781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https://www.anaconda.com/download/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32658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值与类型和运算符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484630" y="1922145"/>
            <a:ext cx="3776345" cy="31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值与类型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Numbers（数字）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String（字符串）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List（列表）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Tuple（元组）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Dictionary（字典）</a:t>
            </a:r>
          </a:p>
        </p:txBody>
      </p:sp>
      <p:cxnSp>
        <p:nvCxnSpPr>
          <p:cNvPr id="3" name="直接连接符 18"/>
          <p:cNvCxnSpPr/>
          <p:nvPr/>
        </p:nvCxnSpPr>
        <p:spPr>
          <a:xfrm>
            <a:off x="5629910" y="1818789"/>
            <a:ext cx="0" cy="35634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21"/>
          <p:cNvCxnSpPr/>
          <p:nvPr/>
        </p:nvCxnSpPr>
        <p:spPr>
          <a:xfrm flipH="1">
            <a:off x="10166379" y="5244733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23"/>
          <p:cNvCxnSpPr/>
          <p:nvPr/>
        </p:nvCxnSpPr>
        <p:spPr>
          <a:xfrm flipH="1">
            <a:off x="10166379" y="5312845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95975" y="1922145"/>
            <a:ext cx="4807585" cy="31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例子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 ; 1.5 ; 1e10 ; .87j ...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'Rimoe' ; “1\t2”; r'\n'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[1, 2] ; [3, 4, 'Yue']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(1, 2) ; (3, 4, 'hi')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{'Apple': '</a:t>
            </a:r>
            <a:r>
              <a:rPr lang="zh-CN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苹果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', 'Pear': '</a:t>
            </a:r>
            <a:r>
              <a:rPr lang="zh-CN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梨</a:t>
            </a: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'}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32658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值与类型和运算符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1484630" y="1922145"/>
            <a:ext cx="4195445" cy="31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值与类型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算术运算符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比较（关系）运算符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赋值运算符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逻辑运算符、位运算符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成员运算符、身份运算符</a:t>
            </a:r>
          </a:p>
        </p:txBody>
      </p:sp>
      <p:cxnSp>
        <p:nvCxnSpPr>
          <p:cNvPr id="3145748" name="直接连接符 18"/>
          <p:cNvCxnSpPr/>
          <p:nvPr/>
        </p:nvCxnSpPr>
        <p:spPr>
          <a:xfrm>
            <a:off x="5629910" y="1818789"/>
            <a:ext cx="0" cy="35634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直接连接符 21"/>
          <p:cNvCxnSpPr/>
          <p:nvPr/>
        </p:nvCxnSpPr>
        <p:spPr>
          <a:xfrm flipH="1">
            <a:off x="10166379" y="5244733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166379" y="5312845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1" name="TextBox 5"/>
          <p:cNvSpPr txBox="1"/>
          <p:nvPr/>
        </p:nvSpPr>
        <p:spPr>
          <a:xfrm>
            <a:off x="5895975" y="1922145"/>
            <a:ext cx="4807585" cy="3184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例子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+; -; *; /; //; %; **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==; &gt;; &lt;; !=; &gt;=; &lt;=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=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and; or; not; &amp;; |; ^ ...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in; is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32658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值与类型和运算符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166379" y="5244733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166379" y="5312845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35" y="1409700"/>
            <a:ext cx="5609590" cy="46761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3514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3.3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条件与循环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2581042" y="1388885"/>
            <a:ext cx="334180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条件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if</a:t>
            </a:r>
            <a:endParaRPr lang="en-US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1" name="TextBox 5"/>
          <p:cNvSpPr txBox="1"/>
          <p:nvPr/>
        </p:nvSpPr>
        <p:spPr>
          <a:xfrm>
            <a:off x="6439743" y="1388885"/>
            <a:ext cx="34053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循环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for</a:t>
            </a: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while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05" y="1971675"/>
            <a:ext cx="2606040" cy="3663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755" y="2033905"/>
            <a:ext cx="2264410" cy="42614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14370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3.4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函数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2146300"/>
            <a:ext cx="4996815" cy="29311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0466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3.5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使用模块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535" y="1336675"/>
            <a:ext cx="4645025" cy="46558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20466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3.6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更进一步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32230" y="5203825"/>
            <a:ext cx="87128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Python教程 - 廖雪峰：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https://www.liaoxuefeng.com/wiki/0014316089557264a6b348958f449949df42a6d3a2e542c000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Python 基础教程 | 菜鸟教程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sym typeface="+mn-ea"/>
                <a:hlinkClick r:id="rId4"/>
              </a:rPr>
              <a:t>http://www.runoob.com/python/python-tutorial.html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090" y="1587500"/>
            <a:ext cx="3333115" cy="3333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265" y="1577975"/>
            <a:ext cx="2480310" cy="3342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314573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3145734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98" name="TextBox 8"/>
          <p:cNvSpPr txBox="1"/>
          <p:nvPr/>
        </p:nvSpPr>
        <p:spPr>
          <a:xfrm>
            <a:off x="1715886" y="2006515"/>
            <a:ext cx="538480" cy="929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>
                <a:cs typeface="+mn-ea"/>
                <a:sym typeface="+mn-lt"/>
              </a:rPr>
              <a:t>目</a:t>
            </a:r>
            <a:endParaRPr lang="en-US" altLang="zh-CN" sz="2800" dirty="0"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zh-CN" altLang="en-US" sz="2800" dirty="0">
                <a:cs typeface="+mn-ea"/>
                <a:sym typeface="+mn-lt"/>
              </a:rPr>
              <a:t>录</a:t>
            </a:r>
            <a:endParaRPr lang="en-US" altLang="zh-CN" sz="2800" dirty="0">
              <a:cs typeface="+mn-ea"/>
              <a:sym typeface="+mn-lt"/>
            </a:endParaRPr>
          </a:p>
        </p:txBody>
      </p:sp>
      <p:sp>
        <p:nvSpPr>
          <p:cNvPr id="1048599" name="矩形 10"/>
          <p:cNvSpPr/>
          <p:nvPr/>
        </p:nvSpPr>
        <p:spPr>
          <a:xfrm>
            <a:off x="1261668" y="3329697"/>
            <a:ext cx="225026" cy="1209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0" dirty="0">
                <a:solidFill>
                  <a:prstClr val="black"/>
                </a:solidFill>
                <a:cs typeface="+mn-ea"/>
                <a:sym typeface="+mn-lt"/>
              </a:rPr>
              <a:t>CONTENTS</a:t>
            </a:r>
            <a:endParaRPr lang="zh-CN" altLang="en-US" sz="1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42" name="组合 32"/>
          <p:cNvGrpSpPr/>
          <p:nvPr/>
        </p:nvGrpSpPr>
        <p:grpSpPr>
          <a:xfrm>
            <a:off x="4665418" y="1761270"/>
            <a:ext cx="1945222" cy="488790"/>
            <a:chOff x="4727054" y="1768670"/>
            <a:chExt cx="1945222" cy="488790"/>
          </a:xfrm>
        </p:grpSpPr>
        <p:sp>
          <p:nvSpPr>
            <p:cNvPr id="1048600" name="TextBox 12"/>
            <p:cNvSpPr txBox="1"/>
            <p:nvPr/>
          </p:nvSpPr>
          <p:spPr>
            <a:xfrm>
              <a:off x="4822629" y="182839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1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3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048601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02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03" name="TextBox 15"/>
            <p:cNvSpPr txBox="1"/>
            <p:nvPr/>
          </p:nvSpPr>
          <p:spPr>
            <a:xfrm>
              <a:off x="5375126" y="1832728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数 据 源</a:t>
              </a:r>
            </a:p>
          </p:txBody>
        </p:sp>
      </p:grpSp>
      <p:grpSp>
        <p:nvGrpSpPr>
          <p:cNvPr id="44" name="组合 33"/>
          <p:cNvGrpSpPr/>
          <p:nvPr/>
        </p:nvGrpSpPr>
        <p:grpSpPr>
          <a:xfrm>
            <a:off x="4665418" y="2815861"/>
            <a:ext cx="3171520" cy="488790"/>
            <a:chOff x="4727054" y="3140968"/>
            <a:chExt cx="3171520" cy="488790"/>
          </a:xfrm>
        </p:grpSpPr>
        <p:sp>
          <p:nvSpPr>
            <p:cNvPr id="1048604" name="TextBox 20"/>
            <p:cNvSpPr txBox="1"/>
            <p:nvPr/>
          </p:nvSpPr>
          <p:spPr>
            <a:xfrm>
              <a:off x="4822629" y="3200697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2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5" name="组合 21"/>
            <p:cNvGrpSpPr/>
            <p:nvPr/>
          </p:nvGrpSpPr>
          <p:grpSpPr>
            <a:xfrm>
              <a:off x="4727054" y="3140968"/>
              <a:ext cx="504056" cy="488790"/>
              <a:chOff x="4727054" y="1768670"/>
              <a:chExt cx="504056" cy="488790"/>
            </a:xfrm>
          </p:grpSpPr>
          <p:sp>
            <p:nvSpPr>
              <p:cNvPr id="1048605" name="左中括号 22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06" name="左中括号 2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07" name="TextBox 24"/>
            <p:cNvSpPr txBox="1"/>
            <p:nvPr/>
          </p:nvSpPr>
          <p:spPr>
            <a:xfrm>
              <a:off x="5375126" y="3200697"/>
              <a:ext cx="25234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数 据 采 集 软 件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</p:grpSp>
      <p:grpSp>
        <p:nvGrpSpPr>
          <p:cNvPr id="46" name="组合 34"/>
          <p:cNvGrpSpPr/>
          <p:nvPr/>
        </p:nvGrpSpPr>
        <p:grpSpPr>
          <a:xfrm>
            <a:off x="4665418" y="3867749"/>
            <a:ext cx="3978599" cy="488790"/>
            <a:chOff x="4727054" y="4413802"/>
            <a:chExt cx="3978599" cy="488790"/>
          </a:xfrm>
        </p:grpSpPr>
        <p:sp>
          <p:nvSpPr>
            <p:cNvPr id="1048608" name="TextBox 26"/>
            <p:cNvSpPr txBox="1"/>
            <p:nvPr/>
          </p:nvSpPr>
          <p:spPr>
            <a:xfrm>
              <a:off x="4822629" y="447353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3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7" name="组合 27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1048609" name="左中括号 28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10" name="左中括号 29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11" name="TextBox 30"/>
            <p:cNvSpPr txBox="1"/>
            <p:nvPr/>
          </p:nvSpPr>
          <p:spPr>
            <a:xfrm>
              <a:off x="5375126" y="4487183"/>
              <a:ext cx="3330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五 分 钟 入 门 </a:t>
              </a:r>
              <a:r>
                <a:rPr lang="en-US" altLang="zh-CN" sz="2000" spc="300" dirty="0">
                  <a:cs typeface="+mn-ea"/>
                  <a:sym typeface="+mn-lt"/>
                </a:rPr>
                <a:t>Python</a:t>
              </a:r>
              <a:endParaRPr lang="zh-CN" altLang="en-US" sz="2000" spc="300" dirty="0">
                <a:cs typeface="+mn-ea"/>
                <a:sym typeface="+mn-lt"/>
              </a:endParaRPr>
            </a:p>
          </p:txBody>
        </p:sp>
      </p:grpSp>
      <p:cxnSp>
        <p:nvCxnSpPr>
          <p:cNvPr id="3145736" name="直接连接符 35"/>
          <p:cNvCxnSpPr/>
          <p:nvPr/>
        </p:nvCxnSpPr>
        <p:spPr>
          <a:xfrm flipH="1">
            <a:off x="8857297" y="764704"/>
            <a:ext cx="777432" cy="6537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接连接符 36"/>
          <p:cNvCxnSpPr/>
          <p:nvPr/>
        </p:nvCxnSpPr>
        <p:spPr>
          <a:xfrm flipH="1">
            <a:off x="8255446" y="2921425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接连接符 38"/>
          <p:cNvCxnSpPr/>
          <p:nvPr/>
        </p:nvCxnSpPr>
        <p:spPr>
          <a:xfrm flipH="1">
            <a:off x="10631710" y="5314403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接连接符 39"/>
          <p:cNvCxnSpPr/>
          <p:nvPr/>
        </p:nvCxnSpPr>
        <p:spPr>
          <a:xfrm flipH="1">
            <a:off x="9593077" y="3537213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37"/>
          <p:cNvGrpSpPr/>
          <p:nvPr/>
        </p:nvGrpSpPr>
        <p:grpSpPr>
          <a:xfrm>
            <a:off x="4665418" y="4919637"/>
            <a:ext cx="2588027" cy="488790"/>
            <a:chOff x="4727054" y="4413802"/>
            <a:chExt cx="2588027" cy="488790"/>
          </a:xfrm>
        </p:grpSpPr>
        <p:sp>
          <p:nvSpPr>
            <p:cNvPr id="1048612" name="TextBox 26"/>
            <p:cNvSpPr txBox="1"/>
            <p:nvPr/>
          </p:nvSpPr>
          <p:spPr>
            <a:xfrm>
              <a:off x="4822629" y="447353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4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9" name="组合 41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1048613" name="左中括号 44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14" name="左中括号 45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15" name="TextBox 30"/>
            <p:cNvSpPr txBox="1"/>
            <p:nvPr/>
          </p:nvSpPr>
          <p:spPr>
            <a:xfrm>
              <a:off x="5375126" y="4477527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spc="300" dirty="0">
                  <a:cs typeface="+mn-ea"/>
                  <a:sym typeface="+mn-lt"/>
                </a:rPr>
                <a:t>API </a:t>
              </a:r>
              <a:r>
                <a:rPr lang="zh-CN" altLang="en-US" sz="2000" spc="300" dirty="0">
                  <a:cs typeface="+mn-ea"/>
                  <a:sym typeface="+mn-lt"/>
                </a:rPr>
                <a:t>与 爬 虫</a:t>
              </a: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extBox 2"/>
          <p:cNvSpPr txBox="1"/>
          <p:nvPr/>
        </p:nvSpPr>
        <p:spPr>
          <a:xfrm>
            <a:off x="2649765" y="4137263"/>
            <a:ext cx="12750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</a:t>
            </a:r>
          </a:p>
        </p:txBody>
      </p:sp>
      <p:sp>
        <p:nvSpPr>
          <p:cNvPr id="1048646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7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8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9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0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1" name="TextBox 16"/>
          <p:cNvSpPr txBox="1"/>
          <p:nvPr/>
        </p:nvSpPr>
        <p:spPr>
          <a:xfrm>
            <a:off x="2958273" y="2074407"/>
            <a:ext cx="944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4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52" name="TextBox 27"/>
          <p:cNvSpPr txBox="1"/>
          <p:nvPr/>
        </p:nvSpPr>
        <p:spPr>
          <a:xfrm>
            <a:off x="5662777" y="3007348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cs typeface="+mn-ea"/>
                <a:sym typeface="+mn-lt"/>
              </a:rPr>
              <a:t> </a:t>
            </a:r>
            <a:r>
              <a:rPr lang="en-US" altLang="zh-CN" sz="3600" spc="300" dirty="0">
                <a:cs typeface="+mn-ea"/>
                <a:sym typeface="+mn-lt"/>
              </a:rPr>
              <a:t>API </a:t>
            </a:r>
            <a:r>
              <a:rPr lang="zh-CN" altLang="en-US" sz="3600" spc="300" dirty="0">
                <a:cs typeface="+mn-ea"/>
                <a:sym typeface="+mn-lt"/>
              </a:rPr>
              <a:t>与 爬 虫</a:t>
            </a:r>
          </a:p>
        </p:txBody>
      </p:sp>
      <p:cxnSp>
        <p:nvCxnSpPr>
          <p:cNvPr id="3145752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33"/>
          <p:cNvCxnSpPr/>
          <p:nvPr/>
        </p:nvCxnSpPr>
        <p:spPr>
          <a:xfrm flipH="1">
            <a:off x="8997788" y="3330514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7" name="矩形 3"/>
          <p:cNvSpPr/>
          <p:nvPr/>
        </p:nvSpPr>
        <p:spPr>
          <a:xfrm>
            <a:off x="797873" y="611396"/>
            <a:ext cx="1449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简介</a:t>
            </a:r>
          </a:p>
        </p:txBody>
      </p:sp>
      <p:sp>
        <p:nvSpPr>
          <p:cNvPr id="1048638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0" name="TextBox 7"/>
          <p:cNvSpPr txBox="1"/>
          <p:nvPr/>
        </p:nvSpPr>
        <p:spPr>
          <a:xfrm>
            <a:off x="3016250" y="1948180"/>
            <a:ext cx="2628265" cy="34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API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官方提供的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数据获取</a:t>
            </a:r>
            <a:r>
              <a:rPr lang="zh-CN" altLang="en-US" sz="2200" spc="300" dirty="0">
                <a:solidFill>
                  <a:srgbClr val="FF0000"/>
                </a:solidFill>
                <a:cs typeface="+mn-ea"/>
                <a:sym typeface="+mn-lt"/>
              </a:rPr>
              <a:t>接口</a:t>
            </a:r>
            <a:endParaRPr lang="en-US" altLang="zh-CN" sz="2200" spc="300" dirty="0">
              <a:solidFill>
                <a:srgbClr val="FF0000"/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写信给有关部门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有关部门回信</a:t>
            </a:r>
          </a:p>
        </p:txBody>
      </p:sp>
      <p:cxnSp>
        <p:nvCxnSpPr>
          <p:cNvPr id="3145748" name="直接连接符 18"/>
          <p:cNvCxnSpPr/>
          <p:nvPr/>
        </p:nvCxnSpPr>
        <p:spPr>
          <a:xfrm>
            <a:off x="6096000" y="1844824"/>
            <a:ext cx="0" cy="35634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直接连接符 21"/>
          <p:cNvCxnSpPr/>
          <p:nvPr/>
        </p:nvCxnSpPr>
        <p:spPr>
          <a:xfrm flipH="1">
            <a:off x="10847734" y="527076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3"/>
          <p:cNvCxnSpPr/>
          <p:nvPr/>
        </p:nvCxnSpPr>
        <p:spPr>
          <a:xfrm flipH="1">
            <a:off x="10847734" y="5338880"/>
            <a:ext cx="777432" cy="6537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1" name="TextBox 5"/>
          <p:cNvSpPr txBox="1"/>
          <p:nvPr/>
        </p:nvSpPr>
        <p:spPr>
          <a:xfrm>
            <a:off x="6362273" y="1948320"/>
            <a:ext cx="4096742" cy="4464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爬虫</a:t>
            </a:r>
            <a:endParaRPr lang="en-US" altLang="zh-CN" sz="1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未经官方允许的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用于</a:t>
            </a:r>
            <a:r>
              <a:rPr lang="zh-CN" altLang="en-US" sz="2200" spc="300" dirty="0">
                <a:solidFill>
                  <a:srgbClr val="FF0000"/>
                </a:solidFill>
                <a:cs typeface="+mn-ea"/>
                <a:sym typeface="+mn-lt"/>
              </a:rPr>
              <a:t>批量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获取网页数据的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自动化</a:t>
            </a:r>
            <a:r>
              <a:rPr lang="zh-CN" altLang="en-US" sz="2200" spc="300" dirty="0">
                <a:solidFill>
                  <a:srgbClr val="FF0000"/>
                </a:solidFill>
                <a:cs typeface="+mn-ea"/>
                <a:sym typeface="+mn-lt"/>
              </a:rPr>
              <a:t>程序</a:t>
            </a:r>
            <a:r>
              <a:rPr lang="zh-CN" altLang="en-US" sz="22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（机器人）</a:t>
            </a: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有关部门贴出公告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拍照，抄一遍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zh-CN" altLang="en-US" sz="22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4.2  </a:t>
            </a:r>
            <a:r>
              <a:rPr lang="en-US" altLang="zh-CN" sz="2400" b="1" dirty="0">
                <a:cs typeface="+mn-ea"/>
                <a:sym typeface="+mn-lt"/>
              </a:rPr>
              <a:t>API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670" y="2811730"/>
            <a:ext cx="5527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根据官方接口（给定格式）向官方提交请求；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官方返回格式化的数据。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5777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4.2  </a:t>
            </a:r>
            <a:r>
              <a:rPr lang="en-US" altLang="zh-CN" sz="2400" b="1" dirty="0">
                <a:cs typeface="+mn-ea"/>
                <a:sym typeface="+mn-lt"/>
              </a:rPr>
              <a:t>API</a:t>
            </a:r>
            <a:r>
              <a:rPr lang="zh-CN" altLang="en-US" sz="2400" b="1" dirty="0">
                <a:cs typeface="+mn-ea"/>
                <a:sym typeface="+mn-lt"/>
              </a:rPr>
              <a:t>调用例程</a:t>
            </a:r>
            <a:r>
              <a:rPr lang="en-US" altLang="zh-CN" sz="2400" b="1" dirty="0">
                <a:cs typeface="+mn-ea"/>
                <a:sym typeface="+mn-lt"/>
              </a:rPr>
              <a:t>1.1</a:t>
            </a:r>
            <a:r>
              <a:rPr lang="zh-CN" altLang="en-US" sz="2400" b="1" dirty="0">
                <a:cs typeface="+mn-ea"/>
                <a:sym typeface="+mn-lt"/>
              </a:rPr>
              <a:t>：获取百度地图</a:t>
            </a:r>
            <a:r>
              <a:rPr lang="en-US" altLang="zh-CN" sz="2400" b="1" dirty="0">
                <a:cs typeface="+mn-ea"/>
                <a:sym typeface="+mn-lt"/>
              </a:rPr>
              <a:t>POI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670" y="1446528"/>
            <a:ext cx="638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创建应用：</a:t>
            </a:r>
            <a:r>
              <a:rPr lang="en-US" altLang="zh-CN" dirty="0"/>
              <a:t>[</a:t>
            </a:r>
            <a:r>
              <a:rPr lang="zh-CN" altLang="en-US" dirty="0"/>
              <a:t>百度地图开放平台</a:t>
            </a:r>
            <a:r>
              <a:rPr lang="en-US" altLang="zh-CN" dirty="0"/>
              <a:t>](http://lbsyun.baidu.com/)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2" y="2047196"/>
            <a:ext cx="6469524" cy="37059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798" y="3057846"/>
            <a:ext cx="6250335" cy="16846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294" y="3754479"/>
            <a:ext cx="4892402" cy="30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1971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5777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4.2  </a:t>
            </a:r>
            <a:r>
              <a:rPr lang="en-US" altLang="zh-CN" sz="2400" b="1" dirty="0">
                <a:cs typeface="+mn-ea"/>
                <a:sym typeface="+mn-lt"/>
              </a:rPr>
              <a:t>API</a:t>
            </a:r>
            <a:r>
              <a:rPr lang="zh-CN" altLang="en-US" sz="2400" b="1" dirty="0">
                <a:cs typeface="+mn-ea"/>
                <a:sym typeface="+mn-lt"/>
              </a:rPr>
              <a:t>调用例程</a:t>
            </a:r>
            <a:r>
              <a:rPr lang="en-US" altLang="zh-CN" sz="2400" b="1" dirty="0">
                <a:cs typeface="+mn-ea"/>
                <a:sym typeface="+mn-lt"/>
              </a:rPr>
              <a:t>1.1</a:t>
            </a:r>
            <a:r>
              <a:rPr lang="zh-CN" altLang="en-US" sz="2400" b="1" dirty="0">
                <a:cs typeface="+mn-ea"/>
                <a:sym typeface="+mn-lt"/>
              </a:rPr>
              <a:t>：获取百度地图</a:t>
            </a:r>
            <a:r>
              <a:rPr lang="en-US" altLang="zh-CN" sz="2400" b="1" dirty="0">
                <a:cs typeface="+mn-ea"/>
                <a:sym typeface="+mn-lt"/>
              </a:rPr>
              <a:t>POI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670" y="1446528"/>
            <a:ext cx="25996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使用</a:t>
            </a:r>
            <a:r>
              <a:rPr lang="en-US" altLang="zh-CN" dirty="0"/>
              <a:t>AK</a:t>
            </a:r>
            <a:r>
              <a:rPr lang="zh-CN" altLang="en-US" dirty="0"/>
              <a:t>调用</a:t>
            </a:r>
            <a:r>
              <a:rPr lang="en-US" altLang="zh-CN" dirty="0"/>
              <a:t>Place API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1986280"/>
            <a:ext cx="5989955" cy="2900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5229860"/>
            <a:ext cx="7486015" cy="857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4358" y="6087110"/>
            <a:ext cx="116652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hlinkClick r:id="rId5"/>
              </a:rPr>
              <a:t>http://lbsyun.baidu.com/index.php?title=webapi/guide/webservice-placeapi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hlinkClick r:id="rId6"/>
              </a:rPr>
              <a:t>http://api.map.baidu.com/place/v2/search?query=%E5%85%AC%E5%9B%AD&amp;bounds=22.5,112.5,23.5,113.5&amp;output=json&amp;ak=KdaepgQwpVfDNBCd9ZdTPhQhrT7mnicb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655" y="2367915"/>
            <a:ext cx="6259195" cy="32423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715200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4.2  </a:t>
            </a:r>
            <a:r>
              <a:rPr lang="en-US" altLang="zh-CN" sz="2400" b="1" dirty="0">
                <a:cs typeface="+mn-ea"/>
                <a:sym typeface="+mn-lt"/>
              </a:rPr>
              <a:t>API</a:t>
            </a:r>
            <a:r>
              <a:rPr lang="zh-CN" altLang="en-US" sz="2400" b="1" dirty="0">
                <a:cs typeface="+mn-ea"/>
                <a:sym typeface="+mn-lt"/>
              </a:rPr>
              <a:t>调用例程</a:t>
            </a:r>
            <a:r>
              <a:rPr lang="en-US" altLang="zh-CN" sz="2400" b="1" dirty="0">
                <a:cs typeface="+mn-ea"/>
                <a:sym typeface="+mn-lt"/>
              </a:rPr>
              <a:t>1.2*</a:t>
            </a:r>
            <a:r>
              <a:rPr lang="zh-CN" altLang="en-US" sz="2400" b="1" dirty="0">
                <a:cs typeface="+mn-ea"/>
                <a:sym typeface="+mn-lt"/>
              </a:rPr>
              <a:t>：基于位置获取新浪微博博文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0670" y="1446528"/>
            <a:ext cx="626237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1.</a:t>
            </a:r>
            <a:r>
              <a:rPr lang="zh-CN" altLang="en-US" dirty="0"/>
              <a:t>创建应用：</a:t>
            </a:r>
            <a:r>
              <a:rPr lang="en-US" altLang="zh-CN" dirty="0"/>
              <a:t>[</a:t>
            </a:r>
            <a:r>
              <a:rPr lang="zh-CN" altLang="en-US" dirty="0"/>
              <a:t>新浪微博开放平台</a:t>
            </a:r>
            <a:r>
              <a:rPr lang="en-US" altLang="zh-CN" dirty="0"/>
              <a:t>](http://open.weibo.com/)</a:t>
            </a:r>
          </a:p>
          <a:p>
            <a:pPr algn="l"/>
            <a:r>
              <a:rPr lang="en-US" altLang="zh-CN" dirty="0"/>
              <a:t>2.</a:t>
            </a:r>
            <a:r>
              <a:rPr lang="zh-CN" altLang="zh-CN" dirty="0"/>
              <a:t>使用</a:t>
            </a:r>
            <a:r>
              <a:rPr lang="en-US" altLang="zh-CN" dirty="0"/>
              <a:t>Python-SDK</a:t>
            </a:r>
            <a:r>
              <a:rPr lang="zh-CN" altLang="en-US" dirty="0"/>
              <a:t>调用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2174875"/>
            <a:ext cx="3554095" cy="3503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735" y="3053080"/>
            <a:ext cx="1587500" cy="2712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860" y="2082165"/>
            <a:ext cx="3689985" cy="705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155" y="2243455"/>
            <a:ext cx="2693670" cy="972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575" y="3110865"/>
            <a:ext cx="3086735" cy="2597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4690" y="6242685"/>
            <a:ext cx="87566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凝萌小记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- API调用研究 - Python下调用weiboAPI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http://blog.rimoe.xyz/2017/07/29/post01/</a:t>
            </a:r>
          </a:p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使用微博API（nearby timeline接口）搜集含GPS新浪微博数据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：https://blog.csdn.net/heloowird/article/details/40626375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7630" y="4515485"/>
            <a:ext cx="4291965" cy="18980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3656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4.3  </a:t>
            </a:r>
            <a:r>
              <a:rPr lang="zh-CN" altLang="en-US" sz="2400" b="1" dirty="0">
                <a:cs typeface="+mn-ea"/>
                <a:sym typeface="+mn-lt"/>
              </a:rPr>
              <a:t>爬虫概述：爬虫套路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2776855" y="1927860"/>
            <a:ext cx="6233160" cy="369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爬虫本质是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模拟人浏览网页的机器人</a:t>
            </a:r>
            <a:r>
              <a:rPr lang="zh-CN" altLang="en-US" sz="2400" kern="0" dirty="0">
                <a:cs typeface="+mn-ea"/>
                <a:sym typeface="+mn-lt"/>
              </a:rPr>
              <a:t>，目的是代替人来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重复</a:t>
            </a:r>
            <a:r>
              <a:rPr lang="zh-CN" altLang="en-US" sz="2400" kern="0" dirty="0">
                <a:cs typeface="+mn-ea"/>
                <a:sym typeface="+mn-lt"/>
              </a:rPr>
              <a:t>性地获取</a:t>
            </a:r>
            <a:r>
              <a:rPr lang="en-US" altLang="zh-CN" sz="2400" dirty="0">
                <a:solidFill>
                  <a:srgbClr val="C00000"/>
                </a:solidFill>
                <a:cs typeface="+mn-ea"/>
                <a:sym typeface="+mn-lt"/>
              </a:rPr>
              <a:t>规则</a:t>
            </a:r>
            <a:r>
              <a:rPr lang="zh-CN" altLang="en-US" sz="2400" kern="0" dirty="0">
                <a:cs typeface="+mn-ea"/>
                <a:sym typeface="+mn-lt"/>
              </a:rPr>
              <a:t>的内容；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回忆我们浏览网页的过程：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kern="0" dirty="0">
                <a:cs typeface="+mn-ea"/>
                <a:sym typeface="+mn-lt"/>
              </a:rPr>
              <a:t>打开网页 </a:t>
            </a:r>
            <a:r>
              <a:rPr lang="en-US" altLang="zh-CN" kern="0" dirty="0">
                <a:cs typeface="+mn-ea"/>
                <a:sym typeface="+mn-lt"/>
              </a:rPr>
              <a:t>- </a:t>
            </a:r>
            <a:r>
              <a:rPr lang="zh-CN" altLang="en-US" kern="0" dirty="0">
                <a:cs typeface="+mn-ea"/>
                <a:sym typeface="+mn-lt"/>
              </a:rPr>
              <a:t>查找内容 </a:t>
            </a:r>
            <a:r>
              <a:rPr lang="en-US" altLang="zh-CN" kern="0" dirty="0">
                <a:cs typeface="+mn-ea"/>
                <a:sym typeface="+mn-lt"/>
              </a:rPr>
              <a:t>- </a:t>
            </a:r>
            <a:r>
              <a:rPr lang="zh-CN" altLang="en-US" kern="0" dirty="0">
                <a:cs typeface="+mn-ea"/>
                <a:sym typeface="+mn-lt"/>
              </a:rPr>
              <a:t>复制信息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爬虫套路：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1800" kern="0" dirty="0">
                <a:cs typeface="+mn-ea"/>
                <a:sym typeface="+mn-lt"/>
              </a:rPr>
              <a:t>请求响应 - 提取信息 - 保存文件</a:t>
            </a:r>
            <a:endParaRPr lang="en-US" altLang="zh-CN" sz="2400" kern="0" dirty="0">
              <a:cs typeface="+mn-ea"/>
              <a:sym typeface="+mn-lt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4219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4.3  </a:t>
            </a:r>
            <a:r>
              <a:rPr lang="zh-CN" altLang="en-US" sz="2400" b="1" dirty="0">
                <a:cs typeface="+mn-ea"/>
                <a:sym typeface="+mn-lt"/>
              </a:rPr>
              <a:t>爬虫概述：网络编程模块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1414505" y="1502941"/>
            <a:ext cx="9361040" cy="5908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请求响应：配置与发送请求信息，获取并返回服务器响应。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urllib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urllib2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requests</a:t>
            </a:r>
            <a:r>
              <a:rPr lang="zh-CN" altLang="en-US" kern="0" dirty="0">
                <a:cs typeface="+mn-ea"/>
                <a:sym typeface="+mn-lt"/>
              </a:rPr>
              <a:t>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提取信息：解析网页源代码，从中提取需要的信息。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re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bs4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lxml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保存文件。</a:t>
            </a:r>
          </a:p>
          <a:p>
            <a:pPr lvl="2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codecs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csv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xlsxwriter</a:t>
            </a:r>
          </a:p>
          <a:p>
            <a:pPr marL="571500" lvl="2" indent="0">
              <a:lnSpc>
                <a:spcPct val="150000"/>
              </a:lnSpc>
              <a:buFont typeface="Wingdings" panose="05000000000000000000" pitchFamily="2" charset="2"/>
              <a:buNone/>
              <a:tabLst>
                <a:tab pos="480695" algn="l"/>
              </a:tabLst>
            </a:pPr>
            <a:endParaRPr lang="en-US" altLang="zh-CN" kern="0" dirty="0">
              <a:cs typeface="+mn-ea"/>
              <a:sym typeface="+mn-lt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其他数据处理模块和框架：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numpy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pandas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kern="0" dirty="0">
                <a:cs typeface="+mn-ea"/>
                <a:sym typeface="+mn-lt"/>
              </a:rPr>
              <a:t>selenium</a:t>
            </a:r>
            <a:r>
              <a:rPr lang="zh-CN" altLang="en-US" kern="0" dirty="0">
                <a:cs typeface="+mn-ea"/>
                <a:sym typeface="+mn-lt"/>
              </a:rPr>
              <a:t>、</a:t>
            </a:r>
            <a:r>
              <a:rPr lang="en-US" altLang="zh-CN" kern="0" dirty="0">
                <a:cs typeface="+mn-ea"/>
                <a:sym typeface="+mn-lt"/>
              </a:rPr>
              <a:t>scrapy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4.4  </a:t>
            </a:r>
            <a:r>
              <a:rPr lang="zh-CN" altLang="en-US" sz="2400" b="1" dirty="0">
                <a:cs typeface="+mn-ea"/>
                <a:sym typeface="+mn-lt"/>
              </a:rPr>
              <a:t>爬虫例程</a:t>
            </a:r>
            <a:r>
              <a:rPr lang="en-US" altLang="zh-CN" sz="2400" b="1" dirty="0">
                <a:cs typeface="+mn-ea"/>
                <a:sym typeface="+mn-lt"/>
              </a:rPr>
              <a:t>2.1</a:t>
            </a:r>
            <a:r>
              <a:rPr lang="zh-CN" altLang="en-US" sz="2400" b="1" dirty="0">
                <a:cs typeface="+mn-ea"/>
                <a:sym typeface="+mn-lt"/>
              </a:rPr>
              <a:t>：获取中山大学所有院系及其网站</a:t>
            </a:r>
            <a:endParaRPr lang="en-US" altLang="zh-CN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730610" y="1772816"/>
            <a:ext cx="936104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获取网页；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分析网页；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提取信息。</a:t>
            </a:r>
            <a:endParaRPr lang="en-US" altLang="zh-CN" sz="2400" kern="0" dirty="0">
              <a:cs typeface="+mn-ea"/>
              <a:sym typeface="+mn-lt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CD7420-EF21-4F36-977F-AEA2AFD4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10" y="1668757"/>
            <a:ext cx="7857320" cy="461261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783971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4.4  </a:t>
            </a:r>
            <a:r>
              <a:rPr lang="zh-CN" altLang="en-US" sz="2400" b="1" dirty="0">
                <a:cs typeface="+mn-ea"/>
                <a:sym typeface="+mn-lt"/>
              </a:rPr>
              <a:t>爬虫例程</a:t>
            </a:r>
            <a:r>
              <a:rPr lang="en-US" altLang="zh-CN" sz="2400" b="1" dirty="0">
                <a:cs typeface="+mn-ea"/>
                <a:sym typeface="+mn-lt"/>
              </a:rPr>
              <a:t>2.2*</a:t>
            </a:r>
            <a:r>
              <a:rPr lang="zh-CN" altLang="en-US" sz="2400" b="1" dirty="0">
                <a:cs typeface="+mn-ea"/>
                <a:sym typeface="+mn-lt"/>
              </a:rPr>
              <a:t>：发送登录状态请求获取新浪微博博文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730610" y="1772816"/>
            <a:ext cx="936104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获取</a:t>
            </a:r>
            <a:r>
              <a:rPr lang="en-US" altLang="zh-CN" sz="2400" kern="0" dirty="0">
                <a:cs typeface="+mn-ea"/>
                <a:sym typeface="+mn-lt"/>
              </a:rPr>
              <a:t>cookie</a:t>
            </a:r>
            <a:r>
              <a:rPr lang="zh-CN" altLang="en-US" sz="2400" kern="0" dirty="0">
                <a:cs typeface="+mn-ea"/>
                <a:sym typeface="+mn-lt"/>
              </a:rPr>
              <a:t>并构造请求头；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en-US" altLang="zh-CN" sz="2400" kern="0" dirty="0">
              <a:cs typeface="+mn-ea"/>
              <a:sym typeface="+mn-lt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90" y="4471670"/>
            <a:ext cx="4309110" cy="1898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03490" y="6477635"/>
            <a:ext cx="326326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http://blog.rimoe.xyz/2017/09/04/post01/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b="52951"/>
          <a:stretch>
            <a:fillRect/>
          </a:stretch>
        </p:blipFill>
        <p:spPr>
          <a:xfrm>
            <a:off x="797560" y="2606675"/>
            <a:ext cx="4285615" cy="3244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885" y="3526155"/>
            <a:ext cx="3907790" cy="27146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2"/>
          <p:cNvSpPr txBox="1"/>
          <p:nvPr/>
        </p:nvSpPr>
        <p:spPr>
          <a:xfrm>
            <a:off x="2649765" y="4137263"/>
            <a:ext cx="12750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</a:t>
            </a:r>
          </a:p>
        </p:txBody>
      </p:sp>
      <p:sp>
        <p:nvSpPr>
          <p:cNvPr id="1048620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1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2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3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4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25" name="TextBox 16"/>
          <p:cNvSpPr txBox="1"/>
          <p:nvPr/>
        </p:nvSpPr>
        <p:spPr>
          <a:xfrm>
            <a:off x="2958273" y="2074407"/>
            <a:ext cx="868680" cy="1513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26" name="TextBox 27"/>
          <p:cNvSpPr txBox="1"/>
          <p:nvPr/>
        </p:nvSpPr>
        <p:spPr>
          <a:xfrm>
            <a:off x="6887294" y="2965038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cs typeface="+mn-ea"/>
                <a:sym typeface="+mn-lt"/>
              </a:rPr>
              <a:t>数 据 源</a:t>
            </a:r>
          </a:p>
        </p:txBody>
      </p:sp>
      <p:cxnSp>
        <p:nvCxnSpPr>
          <p:cNvPr id="3145740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直接连接符 33"/>
          <p:cNvCxnSpPr/>
          <p:nvPr/>
        </p:nvCxnSpPr>
        <p:spPr>
          <a:xfrm flipH="1">
            <a:off x="9617113" y="3254706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直接连接符 35"/>
          <p:cNvCxnSpPr/>
          <p:nvPr/>
        </p:nvCxnSpPr>
        <p:spPr>
          <a:xfrm flipH="1">
            <a:off x="9018858" y="2420888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6008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4.4  </a:t>
            </a:r>
            <a:r>
              <a:rPr lang="zh-CN" altLang="en-US" sz="2400" b="1" dirty="0">
                <a:cs typeface="+mn-ea"/>
                <a:sym typeface="+mn-lt"/>
              </a:rPr>
              <a:t>爬虫例程</a:t>
            </a:r>
            <a:r>
              <a:rPr lang="en-US" altLang="zh-CN" sz="2400" b="1" dirty="0">
                <a:cs typeface="+mn-ea"/>
                <a:sym typeface="+mn-lt"/>
              </a:rPr>
              <a:t>2.3</a:t>
            </a:r>
            <a:r>
              <a:rPr lang="zh-CN" altLang="en-US" sz="2400" b="1">
                <a:cs typeface="+mn-ea"/>
                <a:sym typeface="+mn-lt"/>
              </a:rPr>
              <a:t>*：</a:t>
            </a:r>
            <a:r>
              <a:rPr lang="zh-CN" altLang="en-US" sz="2400" b="1" dirty="0">
                <a:cs typeface="+mn-ea"/>
                <a:sym typeface="+mn-lt"/>
              </a:rPr>
              <a:t>动态爬取百度地图</a:t>
            </a:r>
            <a:r>
              <a:rPr lang="en-US" altLang="zh-CN" sz="2400" b="1" dirty="0">
                <a:cs typeface="+mn-ea"/>
                <a:sym typeface="+mn-lt"/>
              </a:rPr>
              <a:t>POI</a:t>
            </a:r>
            <a:endParaRPr lang="zh-CN" altLang="en-US" sz="2400" b="1" dirty="0">
              <a:cs typeface="+mn-ea"/>
              <a:sym typeface="+mn-lt"/>
            </a:endParaRP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730610" y="1772816"/>
            <a:ext cx="936104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配置</a:t>
            </a:r>
            <a:r>
              <a:rPr lang="en-US" altLang="zh-CN" sz="2400" kern="0" dirty="0">
                <a:cs typeface="+mn-ea"/>
                <a:sym typeface="+mn-lt"/>
              </a:rPr>
              <a:t>selenium</a:t>
            </a:r>
            <a:r>
              <a:rPr lang="zh-CN" altLang="en-US" sz="2400" kern="0" dirty="0">
                <a:cs typeface="+mn-ea"/>
                <a:sym typeface="+mn-lt"/>
              </a:rPr>
              <a:t>环境：</a:t>
            </a:r>
            <a:r>
              <a:rPr lang="en-US" altLang="zh-CN" sz="2400" kern="0" dirty="0">
                <a:cs typeface="+mn-ea"/>
                <a:sym typeface="+mn-lt"/>
              </a:rPr>
              <a:t>chrome</a:t>
            </a:r>
            <a:r>
              <a:rPr lang="zh-CN" altLang="en-US" sz="2400" kern="0" dirty="0">
                <a:cs typeface="+mn-ea"/>
                <a:sym typeface="+mn-lt"/>
              </a:rPr>
              <a:t>、</a:t>
            </a:r>
            <a:r>
              <a:rPr lang="en-US" altLang="zh-CN" sz="2400" kern="0" dirty="0">
                <a:cs typeface="+mn-ea"/>
                <a:sym typeface="+mn-lt"/>
              </a:rPr>
              <a:t>chromedriver</a:t>
            </a:r>
            <a:r>
              <a:rPr lang="zh-CN" altLang="en-US" sz="2400" kern="0" dirty="0">
                <a:cs typeface="+mn-ea"/>
                <a:sym typeface="+mn-lt"/>
              </a:rPr>
              <a:t>、</a:t>
            </a:r>
            <a:r>
              <a:rPr lang="en-US" altLang="zh-CN" sz="2400" kern="0" dirty="0">
                <a:cs typeface="+mn-ea"/>
                <a:sym typeface="+mn-lt"/>
              </a:rPr>
              <a:t>selenium</a:t>
            </a:r>
            <a:r>
              <a:rPr lang="zh-CN" altLang="en-US" sz="2400" kern="0" dirty="0">
                <a:cs typeface="+mn-ea"/>
                <a:sym typeface="+mn-lt"/>
              </a:rPr>
              <a:t>；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2400" kern="0" dirty="0">
                <a:cs typeface="+mn-ea"/>
                <a:sym typeface="+mn-lt"/>
              </a:rPr>
              <a:t>模拟浏览器行为。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endParaRPr lang="zh-CN" altLang="en-US" sz="2400" kern="0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7356" y="6549141"/>
            <a:ext cx="49396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动态爬取知网专利数据：http://blog.rimoe.xyz/2017/11/12/post01/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FAB08E-B260-4B9C-BFD8-5F1CE090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23" y="2649433"/>
            <a:ext cx="2238083" cy="38610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D776AE-4D46-4529-8BC3-09DAF670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17" y="2649433"/>
            <a:ext cx="2160240" cy="3978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5D3AE0-E84E-4A6B-85E4-EE3F585DC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462" y="4149080"/>
            <a:ext cx="3282688" cy="22513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317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4.5  </a:t>
            </a:r>
            <a:r>
              <a:rPr lang="en-US" altLang="zh-CN" sz="2400" b="1" dirty="0">
                <a:cs typeface="+mn-ea"/>
                <a:sym typeface="+mn-lt"/>
              </a:rPr>
              <a:t>Python</a:t>
            </a:r>
            <a:r>
              <a:rPr lang="zh-CN" altLang="en-US" sz="2400" b="1" dirty="0">
                <a:cs typeface="+mn-ea"/>
                <a:sym typeface="+mn-lt"/>
              </a:rPr>
              <a:t>爬虫教程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2134766" y="2850572"/>
            <a:ext cx="9433048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静觅丨崔庆才的个人博客：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https://cuiqingcai.com/</a:t>
            </a:r>
          </a:p>
          <a:p>
            <a:pPr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柠萌小记：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http://blog.rimoe.xyz/tags/#%E7%88%AC%E8%99%AB</a:t>
            </a:r>
          </a:p>
          <a:p>
            <a:pPr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知乎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-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如何入门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Python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爬虫？：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sym typeface="+mn-lt"/>
              </a:rPr>
              <a:t>https://www.zhihu.com/question/20899988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sym typeface="+mn-lt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6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7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6" name="矩形 3"/>
          <p:cNvSpPr/>
          <p:nvPr/>
        </p:nvSpPr>
        <p:spPr>
          <a:xfrm>
            <a:off x="797873" y="611396"/>
            <a:ext cx="2734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4.6  </a:t>
            </a:r>
            <a:r>
              <a:rPr lang="zh-CN" altLang="en-US" sz="2400" b="1" dirty="0">
                <a:cs typeface="+mn-ea"/>
                <a:sym typeface="+mn-lt"/>
              </a:rPr>
              <a:t>坐标系与纠偏</a:t>
            </a:r>
          </a:p>
        </p:txBody>
      </p:sp>
      <p:sp>
        <p:nvSpPr>
          <p:cNvPr id="1048657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8" name="矩形 5"/>
          <p:cNvSpPr/>
          <p:nvPr/>
        </p:nvSpPr>
        <p:spPr>
          <a:xfrm>
            <a:off x="730610" y="1772816"/>
            <a:ext cx="936104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480695" algn="l"/>
              </a:tabLst>
            </a:pPr>
            <a:r>
              <a:rPr lang="en-US" altLang="zh-CN" sz="2400" kern="0" dirty="0">
                <a:cs typeface="+mn-ea"/>
                <a:sym typeface="+mn-lt"/>
              </a:rPr>
              <a:t>WGS-84</a:t>
            </a:r>
            <a:r>
              <a:rPr lang="zh-CN" altLang="en-US" sz="2400" kern="0" dirty="0">
                <a:cs typeface="+mn-ea"/>
                <a:sym typeface="+mn-lt"/>
              </a:rPr>
              <a:t>、</a:t>
            </a:r>
            <a:r>
              <a:rPr lang="en-US" altLang="zh-CN" sz="2400" kern="0" dirty="0">
                <a:cs typeface="+mn-ea"/>
                <a:sym typeface="+mn-lt"/>
              </a:rPr>
              <a:t>GCJ-02</a:t>
            </a:r>
            <a:r>
              <a:rPr lang="zh-CN" altLang="en-US" sz="2400" kern="0" dirty="0">
                <a:cs typeface="+mn-ea"/>
                <a:sym typeface="+mn-lt"/>
              </a:rPr>
              <a:t>与</a:t>
            </a:r>
            <a:r>
              <a:rPr lang="en-US" altLang="zh-CN" sz="2400" kern="0" dirty="0">
                <a:cs typeface="+mn-ea"/>
                <a:sym typeface="+mn-lt"/>
              </a:rPr>
              <a:t>BD-09</a:t>
            </a:r>
            <a:endParaRPr lang="zh-CN" altLang="en-US" sz="2400" kern="0" dirty="0">
              <a:cs typeface="+mn-ea"/>
              <a:sym typeface="+mn-lt"/>
            </a:endParaRPr>
          </a:p>
        </p:txBody>
      </p:sp>
      <p:pic>
        <p:nvPicPr>
          <p:cNvPr id="4" name="图片 3" descr="图片包含 文字, 地图&#10;&#10;已生成极高可信度的说明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3" y="2807306"/>
            <a:ext cx="5417294" cy="3833516"/>
          </a:xfrm>
          <a:prstGeom prst="rect">
            <a:avLst/>
          </a:prstGeom>
        </p:spPr>
      </p:pic>
      <p:pic>
        <p:nvPicPr>
          <p:cNvPr id="6" name="图片 5" descr="图片包含 文字, 地图&#10;&#10;已生成极高可信度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42" y="2807305"/>
            <a:ext cx="5417294" cy="383351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314573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3145734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98" name="TextBox 8"/>
          <p:cNvSpPr txBox="1"/>
          <p:nvPr/>
        </p:nvSpPr>
        <p:spPr>
          <a:xfrm>
            <a:off x="1715886" y="2006515"/>
            <a:ext cx="53848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>
                <a:cs typeface="+mn-ea"/>
                <a:sym typeface="+mn-lt"/>
              </a:rPr>
              <a:t>现</a:t>
            </a:r>
          </a:p>
          <a:p>
            <a:pPr>
              <a:lnSpc>
                <a:spcPct val="250000"/>
              </a:lnSpc>
            </a:pPr>
            <a:r>
              <a:rPr lang="zh-CN" altLang="en-US" sz="2800" dirty="0">
                <a:cs typeface="+mn-ea"/>
                <a:sym typeface="+mn-lt"/>
              </a:rPr>
              <a:t>在</a:t>
            </a:r>
          </a:p>
        </p:txBody>
      </p:sp>
      <p:sp>
        <p:nvSpPr>
          <p:cNvPr id="1048599" name="矩形 10"/>
          <p:cNvSpPr/>
          <p:nvPr/>
        </p:nvSpPr>
        <p:spPr>
          <a:xfrm>
            <a:off x="1261668" y="3186187"/>
            <a:ext cx="225026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0" dirty="0">
                <a:solidFill>
                  <a:prstClr val="black"/>
                </a:solidFill>
                <a:cs typeface="+mn-ea"/>
                <a:sym typeface="+mn-lt"/>
              </a:rPr>
              <a:t>YOU </a:t>
            </a:r>
          </a:p>
          <a:p>
            <a:pPr lvl="0"/>
            <a:endParaRPr lang="en-US" altLang="zh-CN" sz="1000" dirty="0">
              <a:solidFill>
                <a:prstClr val="black"/>
              </a:solidFill>
              <a:cs typeface="+mn-ea"/>
              <a:sym typeface="+mn-lt"/>
            </a:endParaRPr>
          </a:p>
          <a:p>
            <a:pPr lvl="0"/>
            <a:r>
              <a:rPr lang="en-US" altLang="zh-CN" sz="1000" dirty="0">
                <a:solidFill>
                  <a:prstClr val="black"/>
                </a:solidFill>
                <a:cs typeface="+mn-ea"/>
                <a:sym typeface="+mn-lt"/>
              </a:rPr>
              <a:t>SHOULD</a:t>
            </a:r>
            <a:endParaRPr lang="zh-CN" altLang="en-US" sz="10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42" name="组合 32"/>
          <p:cNvGrpSpPr/>
          <p:nvPr/>
        </p:nvGrpSpPr>
        <p:grpSpPr>
          <a:xfrm>
            <a:off x="4665418" y="1144685"/>
            <a:ext cx="5174352" cy="488790"/>
            <a:chOff x="4727054" y="1768670"/>
            <a:chExt cx="5174352" cy="488790"/>
          </a:xfrm>
        </p:grpSpPr>
        <p:sp>
          <p:nvSpPr>
            <p:cNvPr id="1048600" name="TextBox 12"/>
            <p:cNvSpPr txBox="1"/>
            <p:nvPr/>
          </p:nvSpPr>
          <p:spPr>
            <a:xfrm>
              <a:off x="4822629" y="1828399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1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3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048601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02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03" name="TextBox 15"/>
            <p:cNvSpPr txBox="1"/>
            <p:nvPr/>
          </p:nvSpPr>
          <p:spPr>
            <a:xfrm>
              <a:off x="5375126" y="1832728"/>
              <a:ext cx="45262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知 道 可 以 从 哪 里 获 取 数 据</a:t>
              </a:r>
            </a:p>
          </p:txBody>
        </p:sp>
      </p:grpSp>
      <p:grpSp>
        <p:nvGrpSpPr>
          <p:cNvPr id="44" name="组合 33"/>
          <p:cNvGrpSpPr/>
          <p:nvPr/>
        </p:nvGrpSpPr>
        <p:grpSpPr>
          <a:xfrm>
            <a:off x="4665418" y="2199276"/>
            <a:ext cx="4364092" cy="488790"/>
            <a:chOff x="4727054" y="3140968"/>
            <a:chExt cx="4364092" cy="488790"/>
          </a:xfrm>
        </p:grpSpPr>
        <p:sp>
          <p:nvSpPr>
            <p:cNvPr id="1048604" name="TextBox 20"/>
            <p:cNvSpPr txBox="1"/>
            <p:nvPr/>
          </p:nvSpPr>
          <p:spPr>
            <a:xfrm>
              <a:off x="4822629" y="3200697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2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5" name="组合 21"/>
            <p:cNvGrpSpPr/>
            <p:nvPr/>
          </p:nvGrpSpPr>
          <p:grpSpPr>
            <a:xfrm>
              <a:off x="4727054" y="3140968"/>
              <a:ext cx="504056" cy="488790"/>
              <a:chOff x="4727054" y="1768670"/>
              <a:chExt cx="504056" cy="488790"/>
            </a:xfrm>
          </p:grpSpPr>
          <p:sp>
            <p:nvSpPr>
              <p:cNvPr id="1048605" name="左中括号 22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06" name="左中括号 2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07" name="TextBox 24"/>
            <p:cNvSpPr txBox="1"/>
            <p:nvPr/>
          </p:nvSpPr>
          <p:spPr>
            <a:xfrm>
              <a:off x="5375126" y="3200697"/>
              <a:ext cx="371602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会 使 用 数 据 采 集 软 件</a:t>
              </a:r>
              <a:endParaRPr lang="zh-CN" altLang="en-US" sz="2000" b="1" dirty="0">
                <a:cs typeface="+mn-ea"/>
                <a:sym typeface="+mn-lt"/>
              </a:endParaRPr>
            </a:p>
          </p:txBody>
        </p:sp>
      </p:grpSp>
      <p:grpSp>
        <p:nvGrpSpPr>
          <p:cNvPr id="46" name="组合 34"/>
          <p:cNvGrpSpPr/>
          <p:nvPr/>
        </p:nvGrpSpPr>
        <p:grpSpPr>
          <a:xfrm>
            <a:off x="4665418" y="3251164"/>
            <a:ext cx="2569582" cy="488790"/>
            <a:chOff x="4727054" y="4413802"/>
            <a:chExt cx="2569582" cy="488790"/>
          </a:xfrm>
        </p:grpSpPr>
        <p:sp>
          <p:nvSpPr>
            <p:cNvPr id="1048608" name="TextBox 26"/>
            <p:cNvSpPr txBox="1"/>
            <p:nvPr/>
          </p:nvSpPr>
          <p:spPr>
            <a:xfrm>
              <a:off x="4822629" y="447353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3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7" name="组合 27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1048609" name="左中括号 28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10" name="左中括号 29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11" name="TextBox 30"/>
            <p:cNvSpPr txBox="1"/>
            <p:nvPr/>
          </p:nvSpPr>
          <p:spPr>
            <a:xfrm>
              <a:off x="5375126" y="4487183"/>
              <a:ext cx="192151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会 调 用 </a:t>
              </a:r>
              <a:r>
                <a:rPr lang="en-US" altLang="zh-CN" sz="2000" spc="300" dirty="0">
                  <a:cs typeface="+mn-ea"/>
                  <a:sym typeface="+mn-lt"/>
                </a:rPr>
                <a:t>API</a:t>
              </a:r>
            </a:p>
          </p:txBody>
        </p:sp>
      </p:grpSp>
      <p:cxnSp>
        <p:nvCxnSpPr>
          <p:cNvPr id="3145736" name="直接连接符 35"/>
          <p:cNvCxnSpPr/>
          <p:nvPr/>
        </p:nvCxnSpPr>
        <p:spPr>
          <a:xfrm flipH="1">
            <a:off x="9464992" y="1258099"/>
            <a:ext cx="777432" cy="6537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接连接符 36"/>
          <p:cNvCxnSpPr/>
          <p:nvPr/>
        </p:nvCxnSpPr>
        <p:spPr>
          <a:xfrm flipH="1">
            <a:off x="9937561" y="2923965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接连接符 38"/>
          <p:cNvCxnSpPr/>
          <p:nvPr/>
        </p:nvCxnSpPr>
        <p:spPr>
          <a:xfrm flipH="1">
            <a:off x="10631710" y="5314403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接连接符 39"/>
          <p:cNvCxnSpPr/>
          <p:nvPr/>
        </p:nvCxnSpPr>
        <p:spPr>
          <a:xfrm flipH="1">
            <a:off x="9342252" y="4303023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37"/>
          <p:cNvGrpSpPr/>
          <p:nvPr/>
        </p:nvGrpSpPr>
        <p:grpSpPr>
          <a:xfrm>
            <a:off x="4665418" y="4303052"/>
            <a:ext cx="3553832" cy="488790"/>
            <a:chOff x="4727054" y="4413802"/>
            <a:chExt cx="3553832" cy="488790"/>
          </a:xfrm>
        </p:grpSpPr>
        <p:sp>
          <p:nvSpPr>
            <p:cNvPr id="1048612" name="TextBox 26"/>
            <p:cNvSpPr txBox="1"/>
            <p:nvPr/>
          </p:nvSpPr>
          <p:spPr>
            <a:xfrm>
              <a:off x="4822629" y="4473531"/>
              <a:ext cx="335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4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9" name="组合 41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1048613" name="左中括号 44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1048614" name="左中括号 45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1048615" name="TextBox 30"/>
            <p:cNvSpPr txBox="1"/>
            <p:nvPr/>
          </p:nvSpPr>
          <p:spPr>
            <a:xfrm>
              <a:off x="5375126" y="4477527"/>
              <a:ext cx="290576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能 爬 取 静 态 网 页</a:t>
              </a:r>
            </a:p>
          </p:txBody>
        </p:sp>
      </p:grpSp>
      <p:grpSp>
        <p:nvGrpSpPr>
          <p:cNvPr id="2" name="组合 37"/>
          <p:cNvGrpSpPr/>
          <p:nvPr/>
        </p:nvGrpSpPr>
        <p:grpSpPr>
          <a:xfrm>
            <a:off x="4665418" y="5357152"/>
            <a:ext cx="3148702" cy="488790"/>
            <a:chOff x="4727054" y="4413802"/>
            <a:chExt cx="3148702" cy="488790"/>
          </a:xfrm>
        </p:grpSpPr>
        <p:sp>
          <p:nvSpPr>
            <p:cNvPr id="3" name="TextBox 26"/>
            <p:cNvSpPr txBox="1"/>
            <p:nvPr/>
          </p:nvSpPr>
          <p:spPr>
            <a:xfrm>
              <a:off x="4822629" y="4473531"/>
              <a:ext cx="33210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cs typeface="+mn-ea"/>
                  <a:sym typeface="+mn-lt"/>
                </a:rPr>
                <a:t>5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  <p:grpSp>
          <p:nvGrpSpPr>
            <p:cNvPr id="4" name="组合 41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5" name="左中括号 44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6" name="左中括号 45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</p:grpSp>
        <p:sp>
          <p:nvSpPr>
            <p:cNvPr id="7" name="TextBox 30"/>
            <p:cNvSpPr txBox="1"/>
            <p:nvPr/>
          </p:nvSpPr>
          <p:spPr>
            <a:xfrm>
              <a:off x="5375126" y="4477527"/>
              <a:ext cx="250063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spc="300" dirty="0">
                  <a:cs typeface="+mn-ea"/>
                  <a:sym typeface="+mn-lt"/>
                </a:rPr>
                <a:t>知 道 如 何 纠 偏</a:t>
              </a:r>
            </a:p>
          </p:txBody>
        </p:sp>
      </p:grp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组合 1"/>
          <p:cNvGrpSpPr/>
          <p:nvPr/>
        </p:nvGrpSpPr>
        <p:grpSpPr>
          <a:xfrm>
            <a:off x="4186993" y="1743667"/>
            <a:ext cx="3816424" cy="3151228"/>
            <a:chOff x="3862958" y="1655787"/>
            <a:chExt cx="3816424" cy="3151228"/>
          </a:xfrm>
        </p:grpSpPr>
        <p:sp>
          <p:nvSpPr>
            <p:cNvPr id="1048740" name="TextBox 2"/>
            <p:cNvSpPr txBox="1"/>
            <p:nvPr/>
          </p:nvSpPr>
          <p:spPr>
            <a:xfrm>
              <a:off x="4186994" y="3024497"/>
              <a:ext cx="33025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THANKS</a:t>
              </a:r>
              <a:endPara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02" name="组合 3"/>
            <p:cNvGrpSpPr/>
            <p:nvPr/>
          </p:nvGrpSpPr>
          <p:grpSpPr>
            <a:xfrm>
              <a:off x="4873233" y="1655787"/>
              <a:ext cx="1870045" cy="741200"/>
              <a:chOff x="4796735" y="1439763"/>
              <a:chExt cx="1870045" cy="741200"/>
            </a:xfrm>
          </p:grpSpPr>
          <p:sp>
            <p:nvSpPr>
              <p:cNvPr id="1048741" name="等腰三角形 11"/>
              <p:cNvSpPr/>
              <p:nvPr/>
            </p:nvSpPr>
            <p:spPr>
              <a:xfrm rot="512239">
                <a:off x="5758296" y="1651656"/>
                <a:ext cx="396044" cy="341417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2" name="等腰三角形 12"/>
              <p:cNvSpPr/>
              <p:nvPr/>
            </p:nvSpPr>
            <p:spPr>
              <a:xfrm rot="20371609">
                <a:off x="6409581" y="1919741"/>
                <a:ext cx="198022" cy="170708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3" name="等腰三角形 13"/>
              <p:cNvSpPr/>
              <p:nvPr/>
            </p:nvSpPr>
            <p:spPr>
              <a:xfrm rot="20371609">
                <a:off x="5313555" y="1947984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4" name="等腰三角形 14"/>
              <p:cNvSpPr/>
              <p:nvPr/>
            </p:nvSpPr>
            <p:spPr>
              <a:xfrm rot="3761573">
                <a:off x="4680323" y="1556175"/>
                <a:ext cx="741200" cy="508375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5" name="等腰三角形 15"/>
              <p:cNvSpPr/>
              <p:nvPr/>
            </p:nvSpPr>
            <p:spPr>
              <a:xfrm rot="20371609">
                <a:off x="6400290" y="1536196"/>
                <a:ext cx="266490" cy="196271"/>
              </a:xfrm>
              <a:prstGeom prst="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3" name="组合 5"/>
            <p:cNvGrpSpPr/>
            <p:nvPr/>
          </p:nvGrpSpPr>
          <p:grpSpPr>
            <a:xfrm>
              <a:off x="3862958" y="2204865"/>
              <a:ext cx="360040" cy="2602150"/>
              <a:chOff x="3934966" y="1988841"/>
              <a:chExt cx="360040" cy="2602150"/>
            </a:xfrm>
          </p:grpSpPr>
          <p:sp>
            <p:nvSpPr>
              <p:cNvPr id="1048746" name="左中括号 9"/>
              <p:cNvSpPr/>
              <p:nvPr/>
            </p:nvSpPr>
            <p:spPr>
              <a:xfrm>
                <a:off x="4029132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7" name="左中括号 10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04" name="组合 6"/>
            <p:cNvGrpSpPr/>
            <p:nvPr/>
          </p:nvGrpSpPr>
          <p:grpSpPr>
            <a:xfrm flipH="1">
              <a:off x="7319342" y="2185087"/>
              <a:ext cx="360040" cy="2602150"/>
              <a:chOff x="3934966" y="1988841"/>
              <a:chExt cx="360040" cy="2602150"/>
            </a:xfrm>
          </p:grpSpPr>
          <p:sp>
            <p:nvSpPr>
              <p:cNvPr id="1048748" name="左中括号 7"/>
              <p:cNvSpPr/>
              <p:nvPr/>
            </p:nvSpPr>
            <p:spPr>
              <a:xfrm>
                <a:off x="4006974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749" name="左中括号 8"/>
              <p:cNvSpPr/>
              <p:nvPr/>
            </p:nvSpPr>
            <p:spPr>
              <a:xfrm>
                <a:off x="3934966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5" name="组合 24"/>
          <p:cNvGrpSpPr/>
          <p:nvPr/>
        </p:nvGrpSpPr>
        <p:grpSpPr>
          <a:xfrm rot="10800000">
            <a:off x="8909219" y="2293464"/>
            <a:ext cx="3687215" cy="2719712"/>
            <a:chOff x="-1604504" y="2147667"/>
            <a:chExt cx="3687215" cy="2719712"/>
          </a:xfrm>
        </p:grpSpPr>
        <p:cxnSp>
          <p:nvCxnSpPr>
            <p:cNvPr id="3145784" name="直接连接符 22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5" name="直接连接符 23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25"/>
          <p:cNvGrpSpPr/>
          <p:nvPr/>
        </p:nvGrpSpPr>
        <p:grpSpPr>
          <a:xfrm rot="15539734">
            <a:off x="-1516550" y="1473563"/>
            <a:ext cx="3687215" cy="2719712"/>
            <a:chOff x="-1604504" y="2147667"/>
            <a:chExt cx="3687215" cy="2719712"/>
          </a:xfrm>
        </p:grpSpPr>
        <p:cxnSp>
          <p:nvCxnSpPr>
            <p:cNvPr id="3145786" name="直接连接符 26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87" name="直接连接符 27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4411892" y="5447191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E-mail</a:t>
            </a:r>
            <a:r>
              <a:rPr lang="zh-CN" altLang="en-US" dirty="0"/>
              <a:t>： </a:t>
            </a:r>
            <a:r>
              <a:rPr lang="en-US" altLang="zh-CN" dirty="0">
                <a:hlinkClick r:id="rId3"/>
              </a:rPr>
              <a:t>yue.rimoe@gmail.com</a:t>
            </a:r>
            <a:endParaRPr lang="en-US" altLang="zh-CN" dirty="0"/>
          </a:p>
          <a:p>
            <a:r>
              <a:rPr lang="en-US" altLang="zh-CN" dirty="0" err="1"/>
              <a:t>Wechat</a:t>
            </a:r>
            <a:r>
              <a:rPr lang="zh-CN" altLang="en-US" dirty="0"/>
              <a:t>：</a:t>
            </a:r>
            <a:r>
              <a:rPr lang="en-US" altLang="zh-CN" dirty="0" err="1"/>
              <a:t>fp_nEgATron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4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0" name="矩形 3"/>
          <p:cNvSpPr/>
          <p:nvPr/>
        </p:nvSpPr>
        <p:spPr>
          <a:xfrm>
            <a:off x="797873" y="611396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1.1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关于数据</a:t>
            </a:r>
          </a:p>
        </p:txBody>
      </p:sp>
      <p:sp>
        <p:nvSpPr>
          <p:cNvPr id="1048631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33" name="文本框 13"/>
          <p:cNvSpPr txBox="1"/>
          <p:nvPr/>
        </p:nvSpPr>
        <p:spPr>
          <a:xfrm>
            <a:off x="2101528" y="1797784"/>
            <a:ext cx="761921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cs typeface="+mn-ea"/>
                <a:sym typeface="+mn-lt"/>
              </a:rPr>
              <a:t>1.What is data</a:t>
            </a:r>
            <a:r>
              <a:rPr lang="zh-CN" altLang="en-US" sz="2000" b="1" dirty="0">
                <a:cs typeface="+mn-ea"/>
                <a:sym typeface="+mn-lt"/>
              </a:rPr>
              <a:t>：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    客观事件或观察的记录，是信息的载体和表示形式</a:t>
            </a:r>
            <a:r>
              <a:rPr lang="zh-CN" altLang="en-US" sz="2000" b="1" dirty="0">
                <a:cs typeface="+mn-ea"/>
                <a:sym typeface="+mn-lt"/>
              </a:rPr>
              <a:t>。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en-US" altLang="zh-CN" b="1" dirty="0">
                <a:cs typeface="+mn-ea"/>
                <a:sym typeface="+mn-lt"/>
              </a:rPr>
              <a:t>    </a:t>
            </a:r>
            <a:r>
              <a:rPr lang="zh-CN" altLang="en-US" dirty="0">
                <a:cs typeface="+mn-ea"/>
                <a:sym typeface="+mn-lt"/>
              </a:rPr>
              <a:t>计算机科学中特指计算机能处理的符号介质。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r>
              <a:rPr lang="en-US" altLang="zh-CN" sz="2000" b="1" dirty="0">
                <a:cs typeface="+mn-ea"/>
                <a:sym typeface="+mn-lt"/>
              </a:rPr>
              <a:t>2.Why we need data</a:t>
            </a:r>
            <a:r>
              <a:rPr lang="zh-CN" altLang="en-US" sz="2000" b="1" dirty="0">
                <a:cs typeface="+mn-ea"/>
                <a:sym typeface="+mn-lt"/>
              </a:rPr>
              <a:t>：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 </a:t>
            </a:r>
            <a:r>
              <a:rPr lang="zh-CN" altLang="en-US" dirty="0">
                <a:cs typeface="+mn-ea"/>
                <a:sym typeface="+mn-lt"/>
              </a:rPr>
              <a:t>进行定性定量分析的基础和依据。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4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0" name="矩形 3"/>
          <p:cNvSpPr/>
          <p:nvPr/>
        </p:nvSpPr>
        <p:spPr>
          <a:xfrm>
            <a:off x="797873" y="611396"/>
            <a:ext cx="3603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1.2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一些获取数据的来源</a:t>
            </a:r>
          </a:p>
        </p:txBody>
      </p:sp>
      <p:sp>
        <p:nvSpPr>
          <p:cNvPr id="1048631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33" name="文本框 13"/>
          <p:cNvSpPr txBox="1"/>
          <p:nvPr/>
        </p:nvSpPr>
        <p:spPr>
          <a:xfrm>
            <a:off x="2101528" y="1797784"/>
            <a:ext cx="761921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cs typeface="+mn-ea"/>
                <a:sym typeface="+mn-lt"/>
              </a:rPr>
              <a:t>1.</a:t>
            </a:r>
            <a:r>
              <a:rPr lang="zh-CN" altLang="zh-CN" sz="2000" b="1" dirty="0">
                <a:cs typeface="+mn-ea"/>
                <a:sym typeface="+mn-lt"/>
              </a:rPr>
              <a:t>一般</a:t>
            </a:r>
            <a:r>
              <a:rPr lang="zh-CN" altLang="en-US" sz="2000" b="1" dirty="0">
                <a:cs typeface="+mn-ea"/>
                <a:sym typeface="+mn-lt"/>
              </a:rPr>
              <a:t>数据（数字文字图片）：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zh-CN" altLang="en-US" dirty="0">
                <a:cs typeface="+mn-ea"/>
                <a:sym typeface="+mn-lt"/>
              </a:rPr>
              <a:t>    微博、</a:t>
            </a:r>
            <a:r>
              <a:rPr lang="en-US" altLang="zh-CN" dirty="0">
                <a:cs typeface="+mn-ea"/>
                <a:sym typeface="+mn-lt"/>
              </a:rPr>
              <a:t>twitter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 err="1">
                <a:cs typeface="+mn-ea"/>
                <a:sym typeface="+mn-lt"/>
              </a:rPr>
              <a:t>facebook</a:t>
            </a:r>
            <a:r>
              <a:rPr lang="zh-CN" altLang="en-US" dirty="0">
                <a:cs typeface="+mn-ea"/>
                <a:sym typeface="+mn-lt"/>
              </a:rPr>
              <a:t>、气象站等</a:t>
            </a:r>
            <a:r>
              <a:rPr lang="zh-CN" altLang="en-US" sz="2000" b="1" dirty="0">
                <a:cs typeface="+mn-ea"/>
                <a:sym typeface="+mn-lt"/>
              </a:rPr>
              <a:t>。</a:t>
            </a:r>
            <a:endParaRPr lang="en-US" altLang="zh-CN" sz="2000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endParaRPr lang="en-US" altLang="zh-CN" b="1" dirty="0">
              <a:cs typeface="+mn-ea"/>
              <a:sym typeface="+mn-lt"/>
            </a:endParaRPr>
          </a:p>
          <a:p>
            <a:r>
              <a:rPr lang="en-US" altLang="zh-CN" sz="2000" b="1" dirty="0">
                <a:cs typeface="+mn-ea"/>
                <a:sym typeface="+mn-lt"/>
              </a:rPr>
              <a:t>2.</a:t>
            </a:r>
            <a:r>
              <a:rPr lang="zh-CN" altLang="en-US" sz="2000" b="1" dirty="0">
                <a:cs typeface="+mn-ea"/>
                <a:sym typeface="+mn-lt"/>
              </a:rPr>
              <a:t>空间数据（含地理位置如</a:t>
            </a:r>
            <a:r>
              <a:rPr lang="en-US" altLang="zh-CN" sz="2000" b="1" dirty="0">
                <a:cs typeface="+mn-ea"/>
                <a:sym typeface="+mn-lt"/>
              </a:rPr>
              <a:t>POI</a:t>
            </a:r>
            <a:r>
              <a:rPr lang="zh-CN" altLang="en-US" sz="2000" b="1" dirty="0">
                <a:cs typeface="+mn-ea"/>
                <a:sym typeface="+mn-lt"/>
              </a:rPr>
              <a:t>，路网，政区边界，</a:t>
            </a:r>
            <a:r>
              <a:rPr lang="en-US" altLang="zh-CN" sz="2000" b="1" dirty="0">
                <a:cs typeface="+mn-ea"/>
                <a:sym typeface="+mn-lt"/>
              </a:rPr>
              <a:t>RSImage</a:t>
            </a:r>
            <a:r>
              <a:rPr lang="zh-CN" altLang="en-US" sz="2000" b="1" dirty="0">
                <a:cs typeface="+mn-ea"/>
                <a:sym typeface="+mn-lt"/>
              </a:rPr>
              <a:t>等）：</a:t>
            </a:r>
            <a:endParaRPr lang="en-US" altLang="zh-CN" sz="2000" b="1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    </a:t>
            </a:r>
            <a:r>
              <a:rPr lang="en-US" altLang="zh-CN" dirty="0" err="1">
                <a:cs typeface="+mn-ea"/>
                <a:sym typeface="+mn-lt"/>
              </a:rPr>
              <a:t>Openstreetmap</a:t>
            </a:r>
            <a:r>
              <a:rPr lang="zh-CN" altLang="en-US" dirty="0">
                <a:cs typeface="+mn-ea"/>
                <a:sym typeface="+mn-lt"/>
              </a:rPr>
              <a:t>、</a:t>
            </a:r>
            <a:r>
              <a:rPr lang="en-US" altLang="zh-CN" dirty="0">
                <a:cs typeface="+mn-ea"/>
                <a:sym typeface="+mn-lt"/>
              </a:rPr>
              <a:t>xx</a:t>
            </a:r>
            <a:r>
              <a:rPr lang="zh-CN" altLang="en-US" dirty="0">
                <a:cs typeface="+mn-ea"/>
                <a:sym typeface="+mn-lt"/>
              </a:rPr>
              <a:t>地图、大众点评、安居客、</a:t>
            </a:r>
            <a:r>
              <a:rPr lang="en-US" altLang="zh-CN" dirty="0">
                <a:cs typeface="+mn-ea"/>
                <a:sym typeface="+mn-lt"/>
              </a:rPr>
              <a:t>USGS</a:t>
            </a:r>
            <a:r>
              <a:rPr lang="zh-CN" altLang="en-US" dirty="0">
                <a:cs typeface="+mn-ea"/>
                <a:sym typeface="+mn-lt"/>
              </a:rPr>
              <a:t>等。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2813685"/>
            <a:ext cx="1107440" cy="833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045" y="2926715"/>
            <a:ext cx="607060" cy="607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905" y="2926715"/>
            <a:ext cx="607060" cy="607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415" y="5019675"/>
            <a:ext cx="1152525" cy="70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035" y="5019358"/>
            <a:ext cx="658495" cy="658495"/>
          </a:xfrm>
          <a:prstGeom prst="rect">
            <a:avLst/>
          </a:prstGeom>
        </p:spPr>
      </p:pic>
      <p:pic>
        <p:nvPicPr>
          <p:cNvPr id="9" name="图片 8" descr="下载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0905" y="5033645"/>
            <a:ext cx="629920" cy="629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6255" y="5041583"/>
            <a:ext cx="990600" cy="6140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3235" y="5041265"/>
            <a:ext cx="614680" cy="6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658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extBox 2"/>
          <p:cNvSpPr txBox="1"/>
          <p:nvPr/>
        </p:nvSpPr>
        <p:spPr>
          <a:xfrm>
            <a:off x="2649765" y="4137263"/>
            <a:ext cx="12750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</a:t>
            </a:r>
          </a:p>
        </p:txBody>
      </p:sp>
      <p:sp>
        <p:nvSpPr>
          <p:cNvPr id="1048646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7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8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9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0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1" name="TextBox 16"/>
          <p:cNvSpPr txBox="1"/>
          <p:nvPr/>
        </p:nvSpPr>
        <p:spPr>
          <a:xfrm>
            <a:off x="2958273" y="2074407"/>
            <a:ext cx="868680" cy="1513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52" name="TextBox 27"/>
          <p:cNvSpPr txBox="1"/>
          <p:nvPr/>
        </p:nvSpPr>
        <p:spPr>
          <a:xfrm>
            <a:off x="5176353" y="2965038"/>
            <a:ext cx="423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cs typeface="+mn-ea"/>
                <a:sym typeface="+mn-lt"/>
              </a:rPr>
              <a:t> 数 据 采 集 软 件</a:t>
            </a:r>
          </a:p>
        </p:txBody>
      </p:sp>
      <p:cxnSp>
        <p:nvCxnSpPr>
          <p:cNvPr id="3145752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34" y="1567047"/>
            <a:ext cx="6648450" cy="3724275"/>
          </a:xfrm>
          <a:prstGeom prst="rect">
            <a:avLst/>
          </a:prstGeom>
        </p:spPr>
      </p:pic>
      <p:cxnSp>
        <p:nvCxnSpPr>
          <p:cNvPr id="3145744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0" name="矩形 3"/>
          <p:cNvSpPr/>
          <p:nvPr/>
        </p:nvSpPr>
        <p:spPr>
          <a:xfrm>
            <a:off x="797873" y="611396"/>
            <a:ext cx="3296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2.1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傻瓜式集成采集器</a:t>
            </a:r>
          </a:p>
        </p:txBody>
      </p:sp>
      <p:sp>
        <p:nvSpPr>
          <p:cNvPr id="1048631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Picture 2" descr="http://www.bazhuayu.com/images/bzy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851" y="5683833"/>
            <a:ext cx="2163514" cy="55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087253" y="5778738"/>
            <a:ext cx="42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http://www.bazhuayu.com/download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10" y="1847850"/>
            <a:ext cx="6085840" cy="3161665"/>
          </a:xfrm>
          <a:prstGeom prst="rect">
            <a:avLst/>
          </a:prstGeom>
        </p:spPr>
      </p:pic>
      <p:sp>
        <p:nvSpPr>
          <p:cNvPr id="1048630" name="矩形 3"/>
          <p:cNvSpPr/>
          <p:nvPr/>
        </p:nvSpPr>
        <p:spPr>
          <a:xfrm>
            <a:off x="797873" y="611396"/>
            <a:ext cx="3296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cs typeface="+mn-ea"/>
                <a:sym typeface="+mn-lt"/>
              </a:rPr>
              <a:t>2.1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b="1" dirty="0">
                <a:cs typeface="+mn-ea"/>
                <a:sym typeface="+mn-lt"/>
              </a:rPr>
              <a:t>傻瓜式集成采集器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extBox 2"/>
          <p:cNvSpPr txBox="1"/>
          <p:nvPr/>
        </p:nvSpPr>
        <p:spPr>
          <a:xfrm>
            <a:off x="2649765" y="4137263"/>
            <a:ext cx="12750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</a:t>
            </a:r>
          </a:p>
        </p:txBody>
      </p:sp>
      <p:sp>
        <p:nvSpPr>
          <p:cNvPr id="1048646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7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8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49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0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48651" name="TextBox 16"/>
          <p:cNvSpPr txBox="1"/>
          <p:nvPr/>
        </p:nvSpPr>
        <p:spPr>
          <a:xfrm>
            <a:off x="2958273" y="2074407"/>
            <a:ext cx="944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52" name="TextBox 27"/>
          <p:cNvSpPr txBox="1"/>
          <p:nvPr/>
        </p:nvSpPr>
        <p:spPr>
          <a:xfrm>
            <a:off x="5087094" y="2965038"/>
            <a:ext cx="552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cs typeface="+mn-ea"/>
                <a:sym typeface="+mn-lt"/>
              </a:rPr>
              <a:t> 五 分 钟 入 门 </a:t>
            </a:r>
            <a:r>
              <a:rPr lang="en-US" altLang="zh-CN" sz="3600" spc="300" dirty="0">
                <a:cs typeface="+mn-ea"/>
                <a:sym typeface="+mn-lt"/>
              </a:rPr>
              <a:t>Python</a:t>
            </a:r>
            <a:endParaRPr lang="zh-CN" altLang="en-US" sz="3600" spc="300" dirty="0">
              <a:cs typeface="+mn-ea"/>
              <a:sym typeface="+mn-lt"/>
            </a:endParaRPr>
          </a:p>
        </p:txBody>
      </p:sp>
      <p:cxnSp>
        <p:nvCxnSpPr>
          <p:cNvPr id="3145752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33"/>
          <p:cNvCxnSpPr/>
          <p:nvPr/>
        </p:nvCxnSpPr>
        <p:spPr>
          <a:xfrm flipH="1">
            <a:off x="10004369" y="3368089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05q2uok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1220</Words>
  <Application>Microsoft Office PowerPoint</Application>
  <PresentationFormat>自定义</PresentationFormat>
  <Paragraphs>236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华文细黑</vt:lpstr>
      <vt:lpstr>Microsoft YaHei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lastModifiedBy>Yue</cp:lastModifiedBy>
  <cp:revision>69</cp:revision>
  <dcterms:created xsi:type="dcterms:W3CDTF">2018-04-27T00:55:00Z</dcterms:created>
  <dcterms:modified xsi:type="dcterms:W3CDTF">2018-12-14T07:47:45Z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